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Lobster"/>
      <p:regular r:id="rId21"/>
    </p:embeddedFont>
    <p:embeddedFont>
      <p:font typeface="Cantarell"/>
      <p:regular r:id="rId22"/>
      <p:bold r:id="rId23"/>
      <p:italic r:id="rId24"/>
      <p:boldItalic r:id="rId25"/>
    </p:embeddedFont>
    <p:embeddedFont>
      <p:font typeface="Indie Flower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B4AEE180-3DD2-4C15-9167-80EF7DE1A48D}">
  <a:tblStyle styleId="{B4AEE180-3DD2-4C15-9167-80EF7DE1A48D}" styleName="Table_0"/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Cantarell-regular.fntdata"/><Relationship Id="rId21" Type="http://schemas.openxmlformats.org/officeDocument/2006/relationships/font" Target="fonts/Lobster-regular.fntdata"/><Relationship Id="rId24" Type="http://schemas.openxmlformats.org/officeDocument/2006/relationships/font" Target="fonts/Cantarell-italic.fntdata"/><Relationship Id="rId23" Type="http://schemas.openxmlformats.org/officeDocument/2006/relationships/font" Target="fonts/Cantarell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dieFlower-regular.fntdata"/><Relationship Id="rId25" Type="http://schemas.openxmlformats.org/officeDocument/2006/relationships/font" Target="fonts/Cantarell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gif>
</file>

<file path=ppt/media/image1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1100" u="none" cap="none" strike="noStrike"/>
            </a:lvl1pPr>
            <a:lvl2pPr indent="0" lvl="1" marL="457200" marR="0" rtl="0" algn="l">
              <a:spcBef>
                <a:spcPts val="0"/>
              </a:spcBef>
              <a:buNone/>
              <a:defRPr b="0" i="0" sz="1100" u="none" cap="none" strike="noStrike"/>
            </a:lvl2pPr>
            <a:lvl3pPr indent="0" lvl="2" marL="914400" marR="0" rtl="0" algn="l">
              <a:spcBef>
                <a:spcPts val="0"/>
              </a:spcBef>
              <a:buNone/>
              <a:defRPr b="0" i="0" sz="1100" u="none" cap="none" strike="noStrike"/>
            </a:lvl3pPr>
            <a:lvl4pPr indent="0" lvl="3" marL="1371600" marR="0" rtl="0" algn="l">
              <a:spcBef>
                <a:spcPts val="0"/>
              </a:spcBef>
              <a:buNone/>
              <a:defRPr b="0" i="0" sz="1100" u="none" cap="none" strike="noStrike"/>
            </a:lvl4pPr>
            <a:lvl5pPr indent="0" lvl="4" marL="1828800" marR="0" rtl="0" algn="l">
              <a:spcBef>
                <a:spcPts val="0"/>
              </a:spcBef>
              <a:buNone/>
              <a:defRPr b="0" i="0" sz="1100" u="none" cap="none" strike="noStrike"/>
            </a:lvl5pPr>
            <a:lvl6pPr indent="0" lvl="5" marL="2286000" marR="0" rtl="0" algn="l">
              <a:spcBef>
                <a:spcPts val="0"/>
              </a:spcBef>
              <a:buNone/>
              <a:defRPr b="0" i="0" sz="1100" u="none" cap="none" strike="noStrike"/>
            </a:lvl6pPr>
            <a:lvl7pPr indent="0" lvl="6" marL="2743200" marR="0" rtl="0" algn="l">
              <a:spcBef>
                <a:spcPts val="0"/>
              </a:spcBef>
              <a:buNone/>
              <a:defRPr b="0" i="0" sz="1100" u="none" cap="none" strike="noStrike"/>
            </a:lvl7pPr>
            <a:lvl8pPr indent="0" lvl="7" marL="3200400" marR="0" rtl="0" algn="l">
              <a:spcBef>
                <a:spcPts val="0"/>
              </a:spcBef>
              <a:buNone/>
              <a:defRPr b="0" i="0" sz="1100" u="none" cap="none" strike="noStrike"/>
            </a:lvl8pPr>
            <a:lvl9pPr indent="0" lvl="8" marL="3657600" marR="0" rtl="0" algn="l">
              <a:spcBef>
                <a:spcPts val="0"/>
              </a:spcBef>
              <a:buNone/>
              <a:defRPr b="0" i="0" sz="11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rpubs.com/justmarkham/dplyr-tutorial" TargetMode="External"/><Relationship Id="rId3" Type="http://schemas.openxmlformats.org/officeDocument/2006/relationships/hyperlink" Target="https://rpubs.com/justmarkham/dplyr-tutorial-part-2" TargetMode="External"/><Relationship Id="rId4" Type="http://schemas.openxmlformats.org/officeDocument/2006/relationships/hyperlink" Target="https://rpubs.com/bradleyboehmke/data_wrangling" TargetMode="External"/><Relationship Id="rId5" Type="http://schemas.openxmlformats.org/officeDocument/2006/relationships/hyperlink" Target="https://rpubs.com/profversaggi/dplyr_tutoria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25000"/>
              <a:buFont typeface="Arial"/>
              <a:buNone/>
            </a:pPr>
            <a:r>
              <a:rPr b="0" i="0" lang="es-419" sz="1100" u="sng" cap="none" strike="noStrike">
                <a:solidFill>
                  <a:schemeClr val="hlink"/>
                </a:solidFill>
                <a:hlinkClick r:id="rId2"/>
              </a:rPr>
              <a:t>https://rpubs.com/justmarkham/dplyr-tutorial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25000"/>
              <a:buFont typeface="Arial"/>
              <a:buNone/>
            </a:pPr>
            <a:r>
              <a:rPr b="0" i="0" lang="es-419" sz="1100" u="sng" cap="none" strike="noStrike">
                <a:solidFill>
                  <a:schemeClr val="hlink"/>
                </a:solidFill>
                <a:hlinkClick r:id="rId3"/>
              </a:rPr>
              <a:t>https://rpubs.com/justmarkham/dplyr-tutorial-part-2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25000"/>
              <a:buFont typeface="Arial"/>
              <a:buNone/>
            </a:pPr>
            <a:r>
              <a:rPr b="0" i="0" lang="es-419" sz="1100" u="sng" cap="none" strike="noStrike">
                <a:solidFill>
                  <a:schemeClr val="hlink"/>
                </a:solidFill>
                <a:hlinkClick r:id="rId4"/>
              </a:rPr>
              <a:t>https://rpubs.com/bradleyboehmke/data_wrangling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ct val="25000"/>
              <a:buFont typeface="Arial"/>
              <a:buNone/>
            </a:pPr>
            <a:r>
              <a:rPr b="0" i="0" lang="es-419" sz="1100" u="sng" cap="none" strike="noStrike">
                <a:solidFill>
                  <a:schemeClr val="hlink"/>
                </a:solidFill>
                <a:hlinkClick r:id="rId5"/>
              </a:rPr>
              <a:t>https://rpubs.com/profversaggi/dplyr_tutorial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  <a:p>
            <a:pPr indent="0" lvl="0" marL="0" marR="0" rtl="0" algn="l">
              <a:spcBef>
                <a:spcPts val="0"/>
              </a:spcBef>
              <a:buSzPct val="25000"/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2pPr>
            <a:lvl3pPr indent="0" lvl="2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3pPr>
            <a:lvl4pPr indent="0" lvl="3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4pPr>
            <a:lvl5pPr indent="0" lvl="4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5pPr>
            <a:lvl6pPr indent="0" lvl="5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6pPr>
            <a:lvl7pPr indent="0" lvl="6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7pPr>
            <a:lvl8pPr indent="0" lvl="7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8pPr>
            <a:lvl9pPr indent="0" lvl="8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Shape 56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Shape 82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2pPr>
            <a:lvl3pPr indent="0" lvl="2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3pPr>
            <a:lvl4pPr indent="0" lvl="3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4pPr>
            <a:lvl5pPr indent="0" lvl="4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5pPr>
            <a:lvl6pPr indent="0" lvl="5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6pPr>
            <a:lvl7pPr indent="0" lvl="6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7pPr>
            <a:lvl8pPr indent="0" lvl="7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8pPr>
            <a:lvl9pPr indent="0" lvl="8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2pPr>
            <a:lvl3pPr indent="0" lvl="2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3pPr>
            <a:lvl4pPr indent="0" lvl="3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4pPr>
            <a:lvl5pPr indent="0" lvl="4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5pPr>
            <a:lvl6pPr indent="0" lvl="5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6pPr>
            <a:lvl7pPr indent="0" lvl="6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7pPr>
            <a:lvl8pPr indent="0" lvl="7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8pPr>
            <a:lvl9pPr indent="0" lvl="8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12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2pPr>
            <a:lvl3pPr indent="0" lvl="2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3pPr>
            <a:lvl4pPr indent="0" lvl="3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4pPr>
            <a:lvl5pPr indent="0" lvl="4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5pPr>
            <a:lvl6pPr indent="0" lvl="5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6pPr>
            <a:lvl7pPr indent="0" lvl="6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7pPr>
            <a:lvl8pPr indent="0" lvl="7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8pPr>
            <a:lvl9pPr indent="0" lvl="8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" name="Shape 32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4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2pPr>
            <a:lvl3pPr indent="0" lvl="2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3pPr>
            <a:lvl4pPr indent="0" lvl="3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4pPr>
            <a:lvl5pPr indent="0" lvl="4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5pPr>
            <a:lvl6pPr indent="0" lvl="5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6pPr>
            <a:lvl7pPr indent="0" lvl="6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7pPr>
            <a:lvl8pPr indent="0" lvl="7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8pPr>
            <a:lvl9pPr indent="0" lvl="8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2pPr>
            <a:lvl3pPr indent="0" lvl="2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3pPr>
            <a:lvl4pPr indent="0" lvl="3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4pPr>
            <a:lvl5pPr indent="0" lvl="4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5pPr>
            <a:lvl6pPr indent="0" lvl="5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6pPr>
            <a:lvl7pPr indent="0" lvl="6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7pPr>
            <a:lvl8pPr indent="0" lvl="7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8pPr>
            <a:lvl9pPr indent="0" lvl="8">
              <a:spcBef>
                <a:spcPts val="0"/>
              </a:spcBef>
              <a:buClr>
                <a:schemeClr val="dk1"/>
              </a:buClr>
              <a:buFont typeface="Arial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43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200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25000"/>
              <a:buFont typeface="Arial"/>
              <a:buNone/>
            </a:pPr>
            <a:fld id="{00000000-1234-1234-1234-123412341234}" type="slidenum">
              <a:rPr b="0" i="0" lang="es-419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gif"/><Relationship Id="rId4" Type="http://schemas.openxmlformats.org/officeDocument/2006/relationships/image" Target="../media/image02.png"/><Relationship Id="rId5" Type="http://schemas.openxmlformats.org/officeDocument/2006/relationships/image" Target="../media/image0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4.png"/><Relationship Id="rId4" Type="http://schemas.openxmlformats.org/officeDocument/2006/relationships/image" Target="../media/image0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0.png"/><Relationship Id="rId4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gif"/><Relationship Id="rId4" Type="http://schemas.openxmlformats.org/officeDocument/2006/relationships/image" Target="../media/image09.png"/><Relationship Id="rId5" Type="http://schemas.openxmlformats.org/officeDocument/2006/relationships/image" Target="../media/image0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/>
        </p:nvSpPr>
        <p:spPr>
          <a:xfrm>
            <a:off x="0" y="-51300"/>
            <a:ext cx="9144000" cy="298800"/>
          </a:xfrm>
          <a:prstGeom prst="rect">
            <a:avLst/>
          </a:prstGeom>
          <a:solidFill>
            <a:srgbClr val="10984A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Shape 100"/>
          <p:cNvSpPr txBox="1"/>
          <p:nvPr/>
        </p:nvSpPr>
        <p:spPr>
          <a:xfrm>
            <a:off x="448525" y="506475"/>
            <a:ext cx="8521500" cy="4046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s-419" sz="8000" u="none" cap="none" strike="noStrike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Lenguaje </a:t>
            </a:r>
            <a:r>
              <a:rPr b="0" i="0" lang="es-419" sz="8000" u="none" cap="none" strike="noStrike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R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s-419" sz="7200" u="none" cap="none" strike="noStrike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3-Organización y Manipulacion de Datos</a:t>
            </a:r>
            <a:r>
              <a:rPr b="0" i="0" lang="es-419" sz="12000" u="none" cap="none" strike="noStrike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b="0" i="0" lang="es-419" sz="12000" u="none" cap="none" strike="noStrike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582" y="0"/>
            <a:ext cx="9088834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167200" y="3886050"/>
            <a:ext cx="2588400" cy="996599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Lobster"/>
              <a:buNone/>
            </a:pPr>
            <a:r>
              <a:rPr b="0" i="0" lang="es-419" sz="3600" u="none" cap="none" strike="noStrike">
                <a:solidFill>
                  <a:srgbClr val="000000"/>
                </a:solidFill>
                <a:latin typeface="Lobster"/>
                <a:ea typeface="Lobster"/>
                <a:cs typeface="Lobster"/>
                <a:sym typeface="Lobster"/>
              </a:rPr>
              <a:t>Pipe %&gt;% Operator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" name="Shape 176"/>
          <p:cNvGrpSpPr/>
          <p:nvPr/>
        </p:nvGrpSpPr>
        <p:grpSpPr>
          <a:xfrm>
            <a:off x="900950" y="575229"/>
            <a:ext cx="7248600" cy="4110000"/>
            <a:chOff x="900950" y="575229"/>
            <a:chExt cx="7248600" cy="4110000"/>
          </a:xfrm>
        </p:grpSpPr>
        <p:sp>
          <p:nvSpPr>
            <p:cNvPr id="177" name="Shape 177"/>
            <p:cNvSpPr/>
            <p:nvPr/>
          </p:nvSpPr>
          <p:spPr>
            <a:xfrm>
              <a:off x="2269550" y="3564675"/>
              <a:ext cx="974400" cy="3207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b="1" lang="es-419"/>
                <a:t>Fun_1</a:t>
              </a:r>
            </a:p>
          </p:txBody>
        </p:sp>
        <p:sp>
          <p:nvSpPr>
            <p:cNvPr id="178" name="Shape 178"/>
            <p:cNvSpPr/>
            <p:nvPr/>
          </p:nvSpPr>
          <p:spPr>
            <a:xfrm>
              <a:off x="3564950" y="3564675"/>
              <a:ext cx="974400" cy="3207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-419"/>
                <a:t>Fun_2</a:t>
              </a:r>
            </a:p>
          </p:txBody>
        </p:sp>
        <p:sp>
          <p:nvSpPr>
            <p:cNvPr id="179" name="Shape 179"/>
            <p:cNvSpPr/>
            <p:nvPr/>
          </p:nvSpPr>
          <p:spPr>
            <a:xfrm>
              <a:off x="4860350" y="3564675"/>
              <a:ext cx="974400" cy="3207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-419"/>
                <a:t>Fun_3</a:t>
              </a:r>
            </a:p>
          </p:txBody>
        </p:sp>
        <p:sp>
          <p:nvSpPr>
            <p:cNvPr id="180" name="Shape 180"/>
            <p:cNvSpPr/>
            <p:nvPr/>
          </p:nvSpPr>
          <p:spPr>
            <a:xfrm>
              <a:off x="6059275" y="3564675"/>
              <a:ext cx="974400" cy="3207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-419"/>
                <a:t>Fun_4</a:t>
              </a:r>
            </a:p>
          </p:txBody>
        </p:sp>
        <p:cxnSp>
          <p:nvCxnSpPr>
            <p:cNvPr id="181" name="Shape 181"/>
            <p:cNvCxnSpPr/>
            <p:nvPr/>
          </p:nvCxnSpPr>
          <p:spPr>
            <a:xfrm rot="10800000">
              <a:off x="3981950" y="2836875"/>
              <a:ext cx="0" cy="6342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82" name="Shape 182"/>
            <p:cNvCxnSpPr/>
            <p:nvPr/>
          </p:nvCxnSpPr>
          <p:spPr>
            <a:xfrm rot="10800000">
              <a:off x="5124950" y="2836875"/>
              <a:ext cx="0" cy="6342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83" name="Shape 183"/>
            <p:cNvCxnSpPr/>
            <p:nvPr/>
          </p:nvCxnSpPr>
          <p:spPr>
            <a:xfrm rot="10800000">
              <a:off x="6344150" y="2836875"/>
              <a:ext cx="0" cy="6342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pic>
          <p:nvPicPr>
            <p:cNvPr id="184" name="Shape 18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00950" y="575229"/>
              <a:ext cx="7248600" cy="411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5" name="Shape 185"/>
            <p:cNvSpPr/>
            <p:nvPr/>
          </p:nvSpPr>
          <p:spPr>
            <a:xfrm>
              <a:off x="2117150" y="897675"/>
              <a:ext cx="974400" cy="320700"/>
            </a:xfrm>
            <a:prstGeom prst="roundRect">
              <a:avLst>
                <a:gd fmla="val 16667" name="adj"/>
              </a:avLst>
            </a:prstGeom>
            <a:solidFill>
              <a:srgbClr val="A2C4C9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-419"/>
                <a:t>Input</a:t>
              </a:r>
            </a:p>
          </p:txBody>
        </p:sp>
        <p:sp>
          <p:nvSpPr>
            <p:cNvPr id="186" name="Shape 186"/>
            <p:cNvSpPr/>
            <p:nvPr/>
          </p:nvSpPr>
          <p:spPr>
            <a:xfrm>
              <a:off x="5927150" y="897675"/>
              <a:ext cx="974400" cy="320700"/>
            </a:xfrm>
            <a:prstGeom prst="roundRect">
              <a:avLst>
                <a:gd fmla="val 16667" name="adj"/>
              </a:avLst>
            </a:prstGeom>
            <a:solidFill>
              <a:srgbClr val="F9CB9C"/>
            </a:solidFill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-419"/>
                <a:t>Output</a:t>
              </a:r>
            </a:p>
          </p:txBody>
        </p:sp>
        <p:cxnSp>
          <p:nvCxnSpPr>
            <p:cNvPr id="187" name="Shape 187"/>
            <p:cNvCxnSpPr/>
            <p:nvPr/>
          </p:nvCxnSpPr>
          <p:spPr>
            <a:xfrm rot="10800000">
              <a:off x="4033400" y="2849350"/>
              <a:ext cx="0" cy="7770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88" name="Shape 188"/>
            <p:cNvCxnSpPr/>
            <p:nvPr/>
          </p:nvCxnSpPr>
          <p:spPr>
            <a:xfrm rot="10800000">
              <a:off x="5100200" y="2849350"/>
              <a:ext cx="0" cy="7770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cxnSp>
          <p:nvCxnSpPr>
            <p:cNvPr id="189" name="Shape 189"/>
            <p:cNvCxnSpPr/>
            <p:nvPr/>
          </p:nvCxnSpPr>
          <p:spPr>
            <a:xfrm rot="10800000">
              <a:off x="6167000" y="2849350"/>
              <a:ext cx="0" cy="777000"/>
            </a:xfrm>
            <a:prstGeom prst="straightConnector1">
              <a:avLst/>
            </a:prstGeom>
            <a:noFill/>
            <a:ln cap="flat" cmpd="sng" w="28575">
              <a:solidFill>
                <a:schemeClr val="dk2"/>
              </a:solidFill>
              <a:prstDash val="solid"/>
              <a:round/>
              <a:headEnd len="lg" w="lg" type="none"/>
              <a:tailEnd len="lg" w="lg" type="triangle"/>
            </a:ln>
          </p:spPr>
        </p:cxnSp>
        <p:sp>
          <p:nvSpPr>
            <p:cNvPr id="190" name="Shape 190"/>
            <p:cNvSpPr/>
            <p:nvPr/>
          </p:nvSpPr>
          <p:spPr>
            <a:xfrm>
              <a:off x="2269550" y="3453675"/>
              <a:ext cx="822000" cy="431700"/>
            </a:xfrm>
            <a:prstGeom prst="roundRect">
              <a:avLst>
                <a:gd fmla="val 16667" name="adj"/>
              </a:avLst>
            </a:prstGeom>
            <a:solidFill>
              <a:srgbClr val="93C47D"/>
            </a:solidFill>
            <a:ln cap="flat" cmpd="sng" w="9525">
              <a:solidFill>
                <a:srgbClr val="B6D7A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b="1" lang="es-419"/>
                <a:t>Fun_1</a:t>
              </a:r>
            </a:p>
          </p:txBody>
        </p:sp>
        <p:sp>
          <p:nvSpPr>
            <p:cNvPr id="191" name="Shape 191"/>
            <p:cNvSpPr/>
            <p:nvPr/>
          </p:nvSpPr>
          <p:spPr>
            <a:xfrm>
              <a:off x="3641150" y="3453675"/>
              <a:ext cx="822000" cy="431700"/>
            </a:xfrm>
            <a:prstGeom prst="roundRect">
              <a:avLst>
                <a:gd fmla="val 16667" name="adj"/>
              </a:avLst>
            </a:prstGeom>
            <a:solidFill>
              <a:srgbClr val="93C47D"/>
            </a:solidFill>
            <a:ln cap="flat" cmpd="sng" w="9525">
              <a:solidFill>
                <a:srgbClr val="B6D7A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-419"/>
                <a:t>Fun_2</a:t>
              </a:r>
            </a:p>
          </p:txBody>
        </p:sp>
        <p:sp>
          <p:nvSpPr>
            <p:cNvPr id="192" name="Shape 192"/>
            <p:cNvSpPr/>
            <p:nvPr/>
          </p:nvSpPr>
          <p:spPr>
            <a:xfrm>
              <a:off x="4784150" y="3453675"/>
              <a:ext cx="822000" cy="431700"/>
            </a:xfrm>
            <a:prstGeom prst="roundRect">
              <a:avLst>
                <a:gd fmla="val 16667" name="adj"/>
              </a:avLst>
            </a:prstGeom>
            <a:solidFill>
              <a:srgbClr val="93C47D"/>
            </a:solidFill>
            <a:ln cap="flat" cmpd="sng" w="9525">
              <a:solidFill>
                <a:srgbClr val="B6D7A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-419"/>
                <a:t>Fun_3</a:t>
              </a:r>
            </a:p>
          </p:txBody>
        </p:sp>
        <p:sp>
          <p:nvSpPr>
            <p:cNvPr id="193" name="Shape 193"/>
            <p:cNvSpPr/>
            <p:nvPr/>
          </p:nvSpPr>
          <p:spPr>
            <a:xfrm>
              <a:off x="5850950" y="3453675"/>
              <a:ext cx="822000" cy="431700"/>
            </a:xfrm>
            <a:prstGeom prst="roundRect">
              <a:avLst>
                <a:gd fmla="val 16667" name="adj"/>
              </a:avLst>
            </a:prstGeom>
            <a:solidFill>
              <a:srgbClr val="93C47D"/>
            </a:solidFill>
            <a:ln cap="flat" cmpd="sng" w="9525">
              <a:solidFill>
                <a:srgbClr val="B6D7A8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 rtl="0" algn="ctr">
                <a:spcBef>
                  <a:spcPts val="0"/>
                </a:spcBef>
                <a:buNone/>
              </a:pPr>
              <a:r>
                <a:rPr b="1" lang="es-419"/>
                <a:t>Fun_4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/>
        </p:nvSpPr>
        <p:spPr>
          <a:xfrm>
            <a:off x="0" y="-51300"/>
            <a:ext cx="9144000" cy="298800"/>
          </a:xfrm>
          <a:prstGeom prst="rect">
            <a:avLst/>
          </a:prstGeom>
          <a:solidFill>
            <a:srgbClr val="10984A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Shape 199"/>
          <p:cNvSpPr txBox="1"/>
          <p:nvPr/>
        </p:nvSpPr>
        <p:spPr>
          <a:xfrm>
            <a:off x="448525" y="506475"/>
            <a:ext cx="8521500" cy="4046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s-419" sz="8000" u="none" cap="none" strike="noStrike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Lenguaje </a:t>
            </a:r>
            <a:r>
              <a:rPr b="0" i="0" lang="es-419" sz="8000" u="none" cap="none" strike="noStrike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R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s-419" sz="7200" u="none" cap="none" strike="noStrike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4- Resumen y Gráficos</a:t>
            </a:r>
            <a:r>
              <a:rPr b="0" i="0" lang="es-419" sz="12000" u="none" cap="none" strike="noStrike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b="0" i="0" lang="es-419" sz="12000" u="none" cap="none" strike="noStrike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/>
        </p:nvSpPr>
        <p:spPr>
          <a:xfrm>
            <a:off x="0" y="-51300"/>
            <a:ext cx="9144000" cy="823500"/>
          </a:xfrm>
          <a:prstGeom prst="rect">
            <a:avLst/>
          </a:prstGeom>
          <a:solidFill>
            <a:srgbClr val="10984A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Shape 205"/>
          <p:cNvSpPr txBox="1"/>
          <p:nvPr/>
        </p:nvSpPr>
        <p:spPr>
          <a:xfrm>
            <a:off x="1498025" y="993600"/>
            <a:ext cx="5645100" cy="754199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s-419" sz="3000" u="none" cap="none" strike="noStrike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Resumen y Graficos</a:t>
            </a:r>
          </a:p>
        </p:txBody>
      </p:sp>
      <p:sp>
        <p:nvSpPr>
          <p:cNvPr id="206" name="Shape 206"/>
          <p:cNvSpPr txBox="1"/>
          <p:nvPr/>
        </p:nvSpPr>
        <p:spPr>
          <a:xfrm>
            <a:off x="61252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Shape 207"/>
          <p:cNvSpPr txBox="1"/>
          <p:nvPr/>
        </p:nvSpPr>
        <p:spPr>
          <a:xfrm>
            <a:off x="60490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scudoUNALM02.gif" id="208" name="Shape 20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10700" y="-40525"/>
            <a:ext cx="810425" cy="8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Shape 209"/>
          <p:cNvSpPr txBox="1"/>
          <p:nvPr/>
        </p:nvSpPr>
        <p:spPr>
          <a:xfrm>
            <a:off x="1498225" y="1866325"/>
            <a:ext cx="5645100" cy="2867399"/>
          </a:xfrm>
          <a:prstGeom prst="rect">
            <a:avLst/>
          </a:prstGeom>
          <a:solidFill>
            <a:srgbClr val="9FC5E8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Cantarell"/>
              <a:ea typeface="Cantarell"/>
              <a:cs typeface="Cantarell"/>
              <a:sym typeface="Cantarel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Cantarell"/>
              <a:buNone/>
            </a:pPr>
            <a:r>
              <a:rPr b="1" i="0" lang="es-419" sz="1400" u="none" cap="none" strike="noStrike">
                <a:solidFill>
                  <a:srgbClr val="000000"/>
                </a:solidFill>
                <a:latin typeface="Cantarell"/>
                <a:ea typeface="Cantarell"/>
                <a:cs typeface="Cantarell"/>
                <a:sym typeface="Cantarell"/>
              </a:rPr>
              <a:t>Hay 2 herramientas principales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Cantarell"/>
              <a:ea typeface="Cantarell"/>
              <a:cs typeface="Cantarell"/>
              <a:sym typeface="Cantarell"/>
            </a:endParaRPr>
          </a:p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ntarell"/>
              <a:buChar char="●"/>
            </a:pPr>
            <a:r>
              <a:rPr b="1" i="0" lang="es-419" sz="1800" u="none" cap="none" strike="noStrike">
                <a:solidFill>
                  <a:srgbClr val="000000"/>
                </a:solidFill>
                <a:latin typeface="Indie Flower"/>
                <a:ea typeface="Indie Flower"/>
                <a:cs typeface="Indie Flower"/>
                <a:sym typeface="Indie Flower"/>
              </a:rPr>
              <a:t>d</a:t>
            </a:r>
            <a:r>
              <a:rPr b="1" lang="es-419" sz="1800">
                <a:latin typeface="Indie Flower"/>
                <a:ea typeface="Indie Flower"/>
                <a:cs typeface="Indie Flower"/>
                <a:sym typeface="Indie Flower"/>
              </a:rPr>
              <a:t>plyr</a:t>
            </a:r>
            <a:r>
              <a:rPr b="1" i="0" lang="es-419" sz="1800" u="none" cap="none" strike="noStrike">
                <a:solidFill>
                  <a:srgbClr val="000000"/>
                </a:solidFill>
                <a:latin typeface="Indie Flower"/>
                <a:ea typeface="Indie Flower"/>
                <a:cs typeface="Indie Flower"/>
                <a:sym typeface="Indie Flower"/>
              </a:rPr>
              <a:t> </a:t>
            </a:r>
            <a:r>
              <a:rPr b="1" i="0" lang="es-419" sz="1400" u="none" cap="none" strike="noStrike">
                <a:solidFill>
                  <a:srgbClr val="000000"/>
                </a:solidFill>
                <a:latin typeface="Cantarell"/>
                <a:ea typeface="Cantarell"/>
                <a:cs typeface="Cantarell"/>
                <a:sym typeface="Cantarell"/>
              </a:rPr>
              <a:t>          </a:t>
            </a: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Cantarell"/>
              <a:ea typeface="Cantarell"/>
              <a:cs typeface="Cantarell"/>
              <a:sym typeface="Cantarel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Cantarell"/>
              <a:ea typeface="Cantarell"/>
              <a:cs typeface="Cantarell"/>
              <a:sym typeface="Cantarel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Cantarell"/>
              <a:ea typeface="Cantarell"/>
              <a:cs typeface="Cantarell"/>
              <a:sym typeface="Cantarel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Cantarell"/>
              <a:ea typeface="Cantarell"/>
              <a:cs typeface="Cantarell"/>
              <a:sym typeface="Cantarel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Indie Flower"/>
              <a:buChar char="●"/>
            </a:pPr>
            <a:r>
              <a:rPr b="1" i="0" lang="es-419" sz="1800" u="none" cap="none" strike="noStrike">
                <a:solidFill>
                  <a:srgbClr val="000000"/>
                </a:solidFill>
                <a:latin typeface="Indie Flower"/>
                <a:ea typeface="Indie Flower"/>
                <a:cs typeface="Indie Flower"/>
                <a:sym typeface="Indie Flower"/>
              </a:rPr>
              <a:t>ggplot2</a:t>
            </a:r>
          </a:p>
        </p:txBody>
      </p:sp>
      <p:pic>
        <p:nvPicPr>
          <p:cNvPr id="210" name="Shape 2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67175" y="3446048"/>
            <a:ext cx="1311200" cy="1135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Shape 2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398425" y="2628875"/>
            <a:ext cx="2347149" cy="517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Shape 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600" y="1410525"/>
            <a:ext cx="7205299" cy="36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Shape 2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900" y="304800"/>
            <a:ext cx="5457825" cy="97222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Shape 218"/>
          <p:cNvSpPr/>
          <p:nvPr/>
        </p:nvSpPr>
        <p:spPr>
          <a:xfrm>
            <a:off x="0" y="-51300"/>
            <a:ext cx="9144000" cy="298800"/>
          </a:xfrm>
          <a:prstGeom prst="rect">
            <a:avLst/>
          </a:prstGeom>
          <a:solidFill>
            <a:srgbClr val="10984A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>
            <a:off x="0" y="-51300"/>
            <a:ext cx="9144000" cy="298800"/>
          </a:xfrm>
          <a:prstGeom prst="rect">
            <a:avLst/>
          </a:prstGeom>
          <a:solidFill>
            <a:srgbClr val="10984A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Shape 106"/>
          <p:cNvSpPr txBox="1"/>
          <p:nvPr/>
        </p:nvSpPr>
        <p:spPr>
          <a:xfrm>
            <a:off x="448525" y="506475"/>
            <a:ext cx="8521500" cy="4046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s-419" sz="8000" u="none" cap="none" strike="noStrike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Lenguaje </a:t>
            </a:r>
            <a:r>
              <a:rPr b="0" i="0" lang="es-419" sz="8000" u="none" cap="none" strike="noStrike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R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s-419" sz="7200" u="none" cap="none" strike="noStrike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3.1-Organización de Datos</a:t>
            </a:r>
            <a:r>
              <a:rPr b="0" i="0" lang="es-419" sz="12000" u="none" cap="none" strike="noStrike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39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/>
        </p:nvSpPr>
        <p:spPr>
          <a:xfrm>
            <a:off x="192675" y="4414450"/>
            <a:ext cx="3147600" cy="6375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s-419" sz="3000" u="none" cap="none" strike="noStrike">
                <a:solidFill>
                  <a:srgbClr val="000000"/>
                </a:solidFill>
                <a:latin typeface="Lobster"/>
                <a:ea typeface="Lobster"/>
                <a:cs typeface="Lobster"/>
                <a:sym typeface="Lobster"/>
              </a:rPr>
              <a:t>Data Diccionario</a:t>
            </a:r>
          </a:p>
        </p:txBody>
      </p:sp>
      <p:pic>
        <p:nvPicPr>
          <p:cNvPr id="113" name="Shape 1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19998" y="902975"/>
            <a:ext cx="2381825" cy="111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3F3F3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8" name="Shape 118"/>
          <p:cNvGraphicFramePr/>
          <p:nvPr/>
        </p:nvGraphicFramePr>
        <p:xfrm>
          <a:off x="195900" y="1551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{B4AEE180-3DD2-4C15-9167-80EF7DE1A48D}</a:tableStyleId>
              </a:tblPr>
              <a:tblGrid>
                <a:gridCol w="2842975"/>
                <a:gridCol w="6009425"/>
              </a:tblGrid>
              <a:tr h="305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REQUIREMENTS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INFORMATION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6B8AF"/>
                    </a:solidFill>
                  </a:tcPr>
                </a:tc>
              </a:tr>
              <a:tr h="305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INSTITUTIONS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UFRPE &amp; UFPE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858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RESEARCHER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Lozano-Isla, Flavio &amp; Vitor, Pedro &amp; Pompelli, Francisco M.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5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YEAR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2015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5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LOCATION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Pernambuco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5552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LATITUDE &amp; LONGITUDE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- 8.050938, - 34.948229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5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EXPERIMENTAL AREA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Laboratory &amp; Greenhouse UFPE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5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STATISTICAL DESIGN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Completely Randomized Design (CRD)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05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START OF EXPERIMENT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25/05/2015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664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END OF EXPERIMENT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119" name="Shape 119"/>
          <p:cNvSpPr txBox="1"/>
          <p:nvPr/>
        </p:nvSpPr>
        <p:spPr>
          <a:xfrm>
            <a:off x="279625" y="852525"/>
            <a:ext cx="5813699" cy="366899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s-419" sz="3000" u="none" cap="none" strike="noStrike">
                <a:solidFill>
                  <a:srgbClr val="000000"/>
                </a:solidFill>
                <a:latin typeface="Lobster"/>
                <a:ea typeface="Lobster"/>
                <a:cs typeface="Lobster"/>
                <a:sym typeface="Lobster"/>
              </a:rPr>
              <a:t>Datos Minimos del Experimento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/>
        </p:nvSpPr>
        <p:spPr>
          <a:xfrm>
            <a:off x="0" y="-51300"/>
            <a:ext cx="9144000" cy="823500"/>
          </a:xfrm>
          <a:prstGeom prst="rect">
            <a:avLst/>
          </a:prstGeom>
          <a:solidFill>
            <a:srgbClr val="10984A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Shape 125"/>
          <p:cNvSpPr txBox="1"/>
          <p:nvPr/>
        </p:nvSpPr>
        <p:spPr>
          <a:xfrm>
            <a:off x="61252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Shape 126"/>
          <p:cNvSpPr txBox="1"/>
          <p:nvPr/>
        </p:nvSpPr>
        <p:spPr>
          <a:xfrm>
            <a:off x="60490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scudoUNALM02.gif" id="127" name="Shape 1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10700" y="-40525"/>
            <a:ext cx="810425" cy="82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28" name="Shape 128"/>
          <p:cNvGraphicFramePr/>
          <p:nvPr/>
        </p:nvGraphicFramePr>
        <p:xfrm>
          <a:off x="161925" y="1455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{B4AEE180-3DD2-4C15-9167-80EF7DE1A48D}</a:tableStyleId>
              </a:tblPr>
              <a:tblGrid>
                <a:gridCol w="850250"/>
                <a:gridCol w="1442625"/>
                <a:gridCol w="837175"/>
                <a:gridCol w="1560375"/>
                <a:gridCol w="2345225"/>
                <a:gridCol w="990425"/>
                <a:gridCol w="784850"/>
              </a:tblGrid>
              <a:tr h="3361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b="1" lang="es-419" sz="12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ENSAYO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b="1" lang="es-419" sz="12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ABREVIACIÓN_TRAIT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b="1" lang="es-419" sz="12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b="1" lang="es-419" sz="12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MÉTODO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b="1" lang="es-419" sz="12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DESCRIPCIÓN_TRAIT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b="1" lang="es-419" sz="12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TIPO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D9EEB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b="1" lang="es-419" sz="12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Unidades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6D9EEB"/>
                    </a:solidFill>
                  </a:tcPr>
                </a:tc>
              </a:tr>
              <a:tr h="3905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NTP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Número de Tubérculos Plantados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Evaluación del Número de Tubérculos Plantados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Conteo del número de tubérculos plantados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Discrete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conteo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5619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NPE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Número de Plantas Emergidas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1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Evaluación del Número de Plantas Emergidas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Esta evaluación es realizada a los 45 days despues de , count the number of emerged plants by plot.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Discrete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conteo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905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Plant_Unif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Uniformidad de Planta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Observación de Uniformidad de Plantas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Caracterización visual usando una escala del 1 al 9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Categorical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escala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905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Plant_Vigor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Vigor de Planta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Observación de Vigor de Planta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Caracterización visual usando una escala del 1 al 9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Categorical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escala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905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Senescencia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Evaluación de senescencia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Caracterización visual usando una escala del 1 al 9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Categorical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escala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9048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Rendimiento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TTWP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FE2F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Total del peso de tubérculo por parcela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C0C0C0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Evaluación: Porcentaje de plantas emergidas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Porcentaje de plantas emergidas multiplicadas por 100 divididas por el número de plantas plantadas ((NPE*100)/NTP)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Calibri"/>
                        <a:buNone/>
                      </a:pPr>
                      <a:r>
                        <a:rPr lang="es-419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Continuous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kg</a:t>
                      </a:r>
                    </a:p>
                  </a:txBody>
                  <a:tcPr marT="19050" marB="19050" marR="28575" marL="2857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  <p:sp>
        <p:nvSpPr>
          <p:cNvPr id="129" name="Shape 129"/>
          <p:cNvSpPr txBox="1"/>
          <p:nvPr/>
        </p:nvSpPr>
        <p:spPr>
          <a:xfrm>
            <a:off x="279625" y="852525"/>
            <a:ext cx="5813699" cy="366899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b="0" i="0" lang="es-419" sz="3000" u="none" cap="none" strike="noStrike">
                <a:solidFill>
                  <a:srgbClr val="000000"/>
                </a:solidFill>
                <a:latin typeface="Lobster"/>
                <a:ea typeface="Lobster"/>
                <a:cs typeface="Lobster"/>
                <a:sym typeface="Lobster"/>
              </a:rPr>
              <a:t>Data Diccionario de cultivo de papa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/>
        </p:nvSpPr>
        <p:spPr>
          <a:xfrm>
            <a:off x="0" y="-51300"/>
            <a:ext cx="9144000" cy="823500"/>
          </a:xfrm>
          <a:prstGeom prst="rect">
            <a:avLst/>
          </a:prstGeom>
          <a:solidFill>
            <a:srgbClr val="10984A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Shape 135"/>
          <p:cNvSpPr txBox="1"/>
          <p:nvPr/>
        </p:nvSpPr>
        <p:spPr>
          <a:xfrm>
            <a:off x="61252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Shape 136"/>
          <p:cNvSpPr txBox="1"/>
          <p:nvPr/>
        </p:nvSpPr>
        <p:spPr>
          <a:xfrm>
            <a:off x="60490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EscudoUNALM02.gif" id="137" name="Shape 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10700" y="-40525"/>
            <a:ext cx="810425" cy="823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8" name="Shape 138"/>
          <p:cNvGraphicFramePr/>
          <p:nvPr/>
        </p:nvGraphicFramePr>
        <p:xfrm>
          <a:off x="195900" y="961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{B4AEE180-3DD2-4C15-9167-80EF7DE1A48D}</a:tableStyleId>
              </a:tblPr>
              <a:tblGrid>
                <a:gridCol w="2842975"/>
                <a:gridCol w="6009425"/>
              </a:tblGrid>
              <a:tr h="3414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REQUIREMENTS</a:t>
                      </a:r>
                    </a:p>
                  </a:txBody>
                  <a:tcPr marT="19050" marB="19050" marR="28575" marL="28575" anchor="b"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INFORMATION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6B8AF"/>
                    </a:solidFill>
                  </a:tcPr>
                </a:tc>
              </a:tr>
              <a:tr h="3414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INSTITUTIONS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Centro Internacional de la Papa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5431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Investigador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Dr. Marc Bausenhaguen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414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AñO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2015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414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UBICACIÓN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Junín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6208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LATITUD Y LONGITUD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000" u="none" cap="none" strike="noStrike"/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9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-11.337158</a:t>
                      </a: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,</a:t>
                      </a:r>
                      <a:r>
                        <a:rPr lang="es-419" sz="900" u="none" cap="none" strike="noStrike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-75.296211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414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ÁREA EXPERIMENTAL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Estación Huancayo- La Victoria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414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DISEÑO ESTADÍSTICO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Diseno Completamente al Azar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3414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iNICIO DEL EXPERIMENTO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lang="es-419" sz="1000" u="none" cap="none" strike="noStrike"/>
                        <a:t>25/05/2015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  <a:tr h="4097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rPr b="1" lang="es-419" sz="1000" u="none" cap="none" strike="noStrike"/>
                        <a:t>FIN DEL EXPERIMENTO</a:t>
                      </a: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ct val="250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/>
        </p:nvSpPr>
        <p:spPr>
          <a:xfrm>
            <a:off x="0" y="-51300"/>
            <a:ext cx="9144000" cy="298800"/>
          </a:xfrm>
          <a:prstGeom prst="rect">
            <a:avLst/>
          </a:prstGeom>
          <a:solidFill>
            <a:srgbClr val="10984A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448525" y="506475"/>
            <a:ext cx="8521500" cy="40466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s-419" sz="8000" u="none" cap="none" strike="noStrike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Lenguaje </a:t>
            </a:r>
            <a:r>
              <a:rPr b="0" i="0" lang="es-419" sz="8000" u="none" cap="none" strike="noStrike">
                <a:solidFill>
                  <a:srgbClr val="6FA8DC"/>
                </a:solidFill>
                <a:latin typeface="Lobster"/>
                <a:ea typeface="Lobster"/>
                <a:cs typeface="Lobster"/>
                <a:sym typeface="Lobster"/>
              </a:rPr>
              <a:t>R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s-419" sz="7200" u="none" cap="none" strike="noStrike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3.2- Manipulación de Datos</a:t>
            </a:r>
            <a:r>
              <a:rPr b="0" i="0" lang="es-419" sz="12000" u="none" cap="none" strike="noStrike">
                <a:solidFill>
                  <a:srgbClr val="FCFCFF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  <a:r>
              <a:rPr b="0" i="0" lang="es-419" sz="12000" u="none" cap="none" strike="noStrike">
                <a:solidFill>
                  <a:srgbClr val="FF9900"/>
                </a:solidFill>
                <a:latin typeface="Lobster"/>
                <a:ea typeface="Lobster"/>
                <a:cs typeface="Lobster"/>
                <a:sym typeface="Lobster"/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/>
        </p:nvSpPr>
        <p:spPr>
          <a:xfrm>
            <a:off x="61252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Shape 150"/>
          <p:cNvSpPr txBox="1"/>
          <p:nvPr/>
        </p:nvSpPr>
        <p:spPr>
          <a:xfrm>
            <a:off x="6049075" y="1794700"/>
            <a:ext cx="1778400" cy="5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" name="Shape 1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Shape 152"/>
          <p:cNvSpPr/>
          <p:nvPr/>
        </p:nvSpPr>
        <p:spPr>
          <a:xfrm>
            <a:off x="6775500" y="173900"/>
            <a:ext cx="2187299" cy="996599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Lobster"/>
              <a:buNone/>
            </a:pPr>
            <a:r>
              <a:rPr b="0" i="0" lang="es-419" sz="3600" u="none" cap="none" strike="noStrike">
                <a:solidFill>
                  <a:srgbClr val="000000"/>
                </a:solidFill>
                <a:latin typeface="Lobster"/>
                <a:ea typeface="Lobster"/>
                <a:cs typeface="Lobster"/>
                <a:sym typeface="Lobster"/>
              </a:rPr>
              <a:t>DATA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Lobster"/>
              <a:buNone/>
            </a:pPr>
            <a:r>
              <a:rPr b="0" i="0" lang="es-419" sz="3600" u="none" cap="none" strike="noStrike">
                <a:solidFill>
                  <a:srgbClr val="000000"/>
                </a:solidFill>
                <a:latin typeface="Lobster"/>
                <a:ea typeface="Lobster"/>
                <a:cs typeface="Lobster"/>
                <a:sym typeface="Lobster"/>
              </a:rPr>
              <a:t>TOOLBOX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FEFEF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/>
        </p:nvSpPr>
        <p:spPr>
          <a:xfrm>
            <a:off x="0" y="-51300"/>
            <a:ext cx="9144000" cy="823500"/>
          </a:xfrm>
          <a:prstGeom prst="rect">
            <a:avLst/>
          </a:prstGeom>
          <a:solidFill>
            <a:srgbClr val="10984A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1498025" y="993600"/>
            <a:ext cx="5645100" cy="754199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0" i="0" lang="es-419" sz="3000" u="none" cap="none" strike="noStrike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Manipulación de Datos</a:t>
            </a:r>
          </a:p>
        </p:txBody>
      </p:sp>
      <p:pic>
        <p:nvPicPr>
          <p:cNvPr descr="EscudoUNALM02.gif" id="159" name="Shape 1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10700" y="-40525"/>
            <a:ext cx="810425" cy="82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Shape 160"/>
          <p:cNvGrpSpPr/>
          <p:nvPr/>
        </p:nvGrpSpPr>
        <p:grpSpPr>
          <a:xfrm>
            <a:off x="1498225" y="1794700"/>
            <a:ext cx="6405450" cy="2939024"/>
            <a:chOff x="1498225" y="1794700"/>
            <a:chExt cx="6405450" cy="2939024"/>
          </a:xfrm>
        </p:grpSpPr>
        <p:sp>
          <p:nvSpPr>
            <p:cNvPr id="161" name="Shape 161"/>
            <p:cNvSpPr txBox="1"/>
            <p:nvPr/>
          </p:nvSpPr>
          <p:spPr>
            <a:xfrm>
              <a:off x="6125275" y="1794700"/>
              <a:ext cx="17784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Shape 162"/>
            <p:cNvSpPr txBox="1"/>
            <p:nvPr/>
          </p:nvSpPr>
          <p:spPr>
            <a:xfrm>
              <a:off x="6049075" y="1794700"/>
              <a:ext cx="17784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Shape 163"/>
            <p:cNvSpPr txBox="1"/>
            <p:nvPr/>
          </p:nvSpPr>
          <p:spPr>
            <a:xfrm>
              <a:off x="1498225" y="1866325"/>
              <a:ext cx="5645100" cy="2867399"/>
            </a:xfrm>
            <a:prstGeom prst="rect">
              <a:avLst/>
            </a:prstGeom>
            <a:solidFill>
              <a:srgbClr val="9FC5E8"/>
            </a:solidFill>
            <a:ln>
              <a:noFill/>
            </a:ln>
          </p:spPr>
          <p:txBody>
            <a:bodyPr anchorCtr="0" anchor="t" bIns="91425" lIns="91425" rIns="91425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Cantarell"/>
                <a:ea typeface="Cantarell"/>
                <a:cs typeface="Cantarell"/>
                <a:sym typeface="Cantarell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Cantarell"/>
                <a:buNone/>
              </a:pPr>
              <a:r>
                <a:rPr b="1" i="0" lang="es-419" sz="1400" u="none" cap="none" strike="noStrike">
                  <a:solidFill>
                    <a:srgbClr val="000000"/>
                  </a:solidFill>
                  <a:latin typeface="Cantarell"/>
                  <a:ea typeface="Cantarell"/>
                  <a:cs typeface="Cantarell"/>
                  <a:sym typeface="Cantarell"/>
                </a:rPr>
                <a:t>Hay 2 herramientas principales</a:t>
              </a: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Cantarell"/>
                <a:ea typeface="Cantarell"/>
                <a:cs typeface="Cantarell"/>
                <a:sym typeface="Cantarell"/>
              </a:endParaRPr>
            </a:p>
            <a:p>
              <a:pPr indent="-228600" lvl="0" marL="4572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Cantarell"/>
                <a:buChar char="●"/>
              </a:pPr>
              <a:r>
                <a:rPr b="1" i="0" lang="es-419" sz="1800" u="none" cap="none" strike="noStrike">
                  <a:solidFill>
                    <a:srgbClr val="000000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tidyr  </a:t>
              </a:r>
              <a:r>
                <a:rPr b="1" i="0" lang="es-419" sz="1400" u="none" cap="none" strike="noStrike">
                  <a:solidFill>
                    <a:srgbClr val="000000"/>
                  </a:solidFill>
                  <a:latin typeface="Cantarell"/>
                  <a:ea typeface="Cantarell"/>
                  <a:cs typeface="Cantarell"/>
                  <a:sym typeface="Cantarell"/>
                </a:rPr>
                <a:t>          </a:t>
              </a: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1" i="0" sz="1400" u="none" cap="none" strike="noStrike">
                <a:solidFill>
                  <a:srgbClr val="000000"/>
                </a:solidFill>
                <a:latin typeface="Cantarell"/>
                <a:ea typeface="Cantarell"/>
                <a:cs typeface="Cantarell"/>
                <a:sym typeface="Cantarell"/>
              </a:endParaRPr>
            </a:p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25000"/>
                <a:buFont typeface="Cantarell"/>
                <a:buNone/>
              </a:pPr>
              <a:r>
                <a:rPr b="1" i="0" lang="es-419" sz="1400" u="none" cap="none" strike="noStrike">
                  <a:solidFill>
                    <a:srgbClr val="000000"/>
                  </a:solidFill>
                  <a:latin typeface="Cantarell"/>
                  <a:ea typeface="Cantarell"/>
                  <a:cs typeface="Cantarell"/>
                  <a:sym typeface="Cantarell"/>
                </a:rPr>
                <a:t>        </a:t>
              </a:r>
            </a:p>
            <a:p>
              <a:pPr indent="-342900" lvl="0" marL="45720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Indie Flower"/>
                <a:buChar char="●"/>
              </a:pPr>
              <a:r>
                <a:rPr b="1" i="0" lang="es-419" sz="1800" u="none" cap="none" strike="noStrike">
                  <a:solidFill>
                    <a:srgbClr val="000000"/>
                  </a:solidFill>
                  <a:latin typeface="Indie Flower"/>
                  <a:ea typeface="Indie Flower"/>
                  <a:cs typeface="Indie Flower"/>
                  <a:sym typeface="Indie Flower"/>
                </a:rPr>
                <a:t>dplyr</a:t>
              </a:r>
            </a:p>
          </p:txBody>
        </p:sp>
        <p:pic>
          <p:nvPicPr>
            <p:cNvPr id="164" name="Shape 16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719675" y="3559516"/>
              <a:ext cx="1643700" cy="10288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Shape 165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 rot="5400000">
              <a:off x="4296786" y="1977286"/>
              <a:ext cx="489473" cy="1672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